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6"/>
  </p:notesMasterIdLst>
  <p:sldIdLst>
    <p:sldId id="256" r:id="rId2"/>
    <p:sldId id="257" r:id="rId3"/>
    <p:sldId id="258" r:id="rId4"/>
    <p:sldId id="259" r:id="rId5"/>
    <p:sldId id="265" r:id="rId6"/>
    <p:sldId id="260" r:id="rId7"/>
    <p:sldId id="266" r:id="rId8"/>
    <p:sldId id="261" r:id="rId9"/>
    <p:sldId id="262" r:id="rId10"/>
    <p:sldId id="267" r:id="rId11"/>
    <p:sldId id="276" r:id="rId12"/>
    <p:sldId id="277" r:id="rId13"/>
    <p:sldId id="278" r:id="rId14"/>
    <p:sldId id="279" r:id="rId15"/>
    <p:sldId id="280" r:id="rId16"/>
    <p:sldId id="281" r:id="rId17"/>
    <p:sldId id="270" r:id="rId18"/>
    <p:sldId id="282" r:id="rId19"/>
    <p:sldId id="283" r:id="rId20"/>
    <p:sldId id="284" r:id="rId21"/>
    <p:sldId id="285" r:id="rId22"/>
    <p:sldId id="286" r:id="rId23"/>
    <p:sldId id="275" r:id="rId24"/>
    <p:sldId id="287"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7" autoAdjust="0"/>
    <p:restoredTop sz="78276" autoAdjust="0"/>
  </p:normalViewPr>
  <p:slideViewPr>
    <p:cSldViewPr snapToGrid="0">
      <p:cViewPr varScale="1">
        <p:scale>
          <a:sx n="58" d="100"/>
          <a:sy n="58" d="100"/>
        </p:scale>
        <p:origin x="109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283655-F175-479D-85D5-3FCB3C402586}" type="datetimeFigureOut">
              <a:rPr lang="en-US" smtClean="0"/>
              <a:t>10/13/2013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F8C7C1-5162-4B64-B6E2-C29861952258}" type="slidenum">
              <a:rPr lang="en-US" smtClean="0"/>
              <a:t>‹#›</a:t>
            </a:fld>
            <a:endParaRPr lang="en-US"/>
          </a:p>
        </p:txBody>
      </p:sp>
    </p:spTree>
    <p:extLst>
      <p:ext uri="{BB962C8B-B14F-4D97-AF65-F5344CB8AC3E}">
        <p14:creationId xmlns:p14="http://schemas.microsoft.com/office/powerpoint/2010/main" val="33516807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F8C7C1-5162-4B64-B6E2-C29861952258}" type="slidenum">
              <a:rPr lang="en-US" smtClean="0"/>
              <a:t>1</a:t>
            </a:fld>
            <a:endParaRPr lang="en-US"/>
          </a:p>
        </p:txBody>
      </p:sp>
    </p:spTree>
    <p:extLst>
      <p:ext uri="{BB962C8B-B14F-4D97-AF65-F5344CB8AC3E}">
        <p14:creationId xmlns:p14="http://schemas.microsoft.com/office/powerpoint/2010/main" val="26423413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F8C7C1-5162-4B64-B6E2-C29861952258}" type="slidenum">
              <a:rPr lang="en-US" smtClean="0"/>
              <a:t>2</a:t>
            </a:fld>
            <a:endParaRPr lang="en-US"/>
          </a:p>
        </p:txBody>
      </p:sp>
    </p:spTree>
    <p:extLst>
      <p:ext uri="{BB962C8B-B14F-4D97-AF65-F5344CB8AC3E}">
        <p14:creationId xmlns:p14="http://schemas.microsoft.com/office/powerpoint/2010/main" val="13095381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F8C7C1-5162-4B64-B6E2-C29861952258}" type="slidenum">
              <a:rPr lang="en-US" smtClean="0"/>
              <a:t>4</a:t>
            </a:fld>
            <a:endParaRPr lang="en-US"/>
          </a:p>
        </p:txBody>
      </p:sp>
    </p:spTree>
    <p:extLst>
      <p:ext uri="{BB962C8B-B14F-4D97-AF65-F5344CB8AC3E}">
        <p14:creationId xmlns:p14="http://schemas.microsoft.com/office/powerpoint/2010/main" val="38069575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F8C7C1-5162-4B64-B6E2-C29861952258}" type="slidenum">
              <a:rPr lang="en-US" smtClean="0"/>
              <a:t>16</a:t>
            </a:fld>
            <a:endParaRPr lang="en-US"/>
          </a:p>
        </p:txBody>
      </p:sp>
    </p:spTree>
    <p:extLst>
      <p:ext uri="{BB962C8B-B14F-4D97-AF65-F5344CB8AC3E}">
        <p14:creationId xmlns:p14="http://schemas.microsoft.com/office/powerpoint/2010/main" val="193471705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2" name="Freeform 11"/>
          <p:cNvSpPr/>
          <p:nvPr/>
        </p:nvSpPr>
        <p:spPr>
          <a:xfrm>
            <a:off x="-15875" y="0"/>
            <a:ext cx="11683810" cy="6588125"/>
          </a:xfrm>
          <a:custGeom>
            <a:avLst/>
            <a:gdLst/>
            <a:ahLst/>
            <a:cxnLst/>
            <a:rect l="l" t="t" r="r" b="b"/>
            <a:pathLst>
              <a:path w="11683810" h="6588125">
                <a:moveTo>
                  <a:pt x="0" y="0"/>
                </a:moveTo>
                <a:lnTo>
                  <a:pt x="11318691" y="0"/>
                </a:lnTo>
                <a:lnTo>
                  <a:pt x="11683810" y="5976938"/>
                </a:lnTo>
                <a:lnTo>
                  <a:pt x="15875" y="6588125"/>
                </a:lnTo>
                <a:cubicBezTo>
                  <a:pt x="10583" y="4386792"/>
                  <a:pt x="5292" y="2185458"/>
                  <a:pt x="0" y="0"/>
                </a:cubicBezTo>
                <a:close/>
              </a:path>
            </a:pathLst>
          </a:custGeom>
          <a:ln>
            <a:noFill/>
          </a:ln>
          <a:effectLst>
            <a:outerShdw blurRad="101600" dist="152400" dir="438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0" y="4282257"/>
            <a:ext cx="11329257" cy="2028845"/>
          </a:xfrm>
          <a:custGeom>
            <a:avLst/>
            <a:gdLst/>
            <a:ahLst/>
            <a:cxnLst/>
            <a:rect l="l" t="t" r="r" b="b"/>
            <a:pathLst>
              <a:path w="11329257" h="2028845">
                <a:moveTo>
                  <a:pt x="0" y="588520"/>
                </a:moveTo>
                <a:lnTo>
                  <a:pt x="11244075" y="0"/>
                </a:lnTo>
                <a:lnTo>
                  <a:pt x="11329257" y="1424838"/>
                </a:lnTo>
                <a:lnTo>
                  <a:pt x="0" y="2028845"/>
                </a:lnTo>
                <a:lnTo>
                  <a:pt x="0" y="588520"/>
                </a:lnTo>
                <a:close/>
              </a:path>
            </a:pathLst>
          </a:custGeom>
          <a:gradFill flip="none" rotWithShape="1">
            <a:gsLst>
              <a:gs pos="34000">
                <a:schemeClr val="accent1"/>
              </a:gs>
              <a:gs pos="100000">
                <a:schemeClr val="accent1">
                  <a:lumMod val="75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6" name="Freeform 25"/>
          <p:cNvSpPr/>
          <p:nvPr/>
        </p:nvSpPr>
        <p:spPr>
          <a:xfrm>
            <a:off x="0" y="0"/>
            <a:ext cx="8719579" cy="456877"/>
          </a:xfrm>
          <a:custGeom>
            <a:avLst/>
            <a:gdLst/>
            <a:ahLst/>
            <a:cxnLst/>
            <a:rect l="l" t="t" r="r" b="b"/>
            <a:pathLst>
              <a:path w="8719579" h="456877">
                <a:moveTo>
                  <a:pt x="0" y="0"/>
                </a:moveTo>
                <a:lnTo>
                  <a:pt x="8719579" y="0"/>
                </a:lnTo>
                <a:lnTo>
                  <a:pt x="0" y="456877"/>
                </a:lnTo>
                <a:lnTo>
                  <a:pt x="0" y="0"/>
                </a:lnTo>
                <a:close/>
              </a:path>
            </a:pathLst>
          </a:custGeom>
          <a:gradFill flip="none" rotWithShape="1">
            <a:gsLst>
              <a:gs pos="34000">
                <a:schemeClr val="accent1"/>
              </a:gs>
              <a:gs pos="100000">
                <a:schemeClr val="accent1">
                  <a:lumMod val="75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rot="21420000">
            <a:off x="-161800" y="293317"/>
            <a:ext cx="11367116" cy="5751804"/>
          </a:xfrm>
          <a:custGeom>
            <a:avLst/>
            <a:gdLst/>
            <a:ahLst/>
            <a:cxnLst/>
            <a:rect l="l" t="t" r="r" b="b"/>
            <a:pathLst>
              <a:path w="11367116" h="5751804">
                <a:moveTo>
                  <a:pt x="11346705" y="0"/>
                </a:moveTo>
                <a:cubicBezTo>
                  <a:pt x="11353509" y="1915114"/>
                  <a:pt x="11360312" y="3830229"/>
                  <a:pt x="11367116" y="5745343"/>
                </a:cubicBezTo>
                <a:lnTo>
                  <a:pt x="0" y="5751804"/>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891201" y="662656"/>
            <a:ext cx="9755187" cy="2766528"/>
          </a:xfrm>
        </p:spPr>
        <p:txBody>
          <a:bodyPr anchor="b">
            <a:normAutofit/>
          </a:bodyPr>
          <a:lstStyle>
            <a:lvl1pPr algn="r">
              <a:defRPr sz="8000"/>
            </a:lvl1pPr>
          </a:lstStyle>
          <a:p>
            <a:r>
              <a:rPr lang="en-US" smtClean="0"/>
              <a:t>Click to edit Master title style</a:t>
            </a:r>
            <a:endParaRPr lang="en-US" dirty="0"/>
          </a:p>
        </p:txBody>
      </p:sp>
      <p:sp>
        <p:nvSpPr>
          <p:cNvPr id="3" name="Subtitle 2"/>
          <p:cNvSpPr>
            <a:spLocks noGrp="1"/>
          </p:cNvSpPr>
          <p:nvPr>
            <p:ph type="subTitle" idx="1"/>
          </p:nvPr>
        </p:nvSpPr>
        <p:spPr>
          <a:xfrm rot="21420000">
            <a:off x="983062" y="3505209"/>
            <a:ext cx="9755187" cy="550333"/>
          </a:xfrm>
        </p:spPr>
        <p:txBody>
          <a:bodyPr anchor="t">
            <a:noAutofit/>
          </a:bodyPr>
          <a:lstStyle>
            <a:lvl1pPr marL="0" indent="0" algn="r">
              <a:buNone/>
              <a:defRPr sz="28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rot="21420000">
            <a:off x="4948541" y="4578463"/>
            <a:ext cx="6143653" cy="1163112"/>
          </a:xfrm>
        </p:spPr>
        <p:txBody>
          <a:bodyPr/>
          <a:lstStyle>
            <a:lvl1pPr algn="ctr">
              <a:defRPr sz="5400">
                <a:solidFill>
                  <a:schemeClr val="accent1">
                    <a:lumMod val="40000"/>
                    <a:lumOff val="60000"/>
                  </a:schemeClr>
                </a:solidFill>
              </a:defRPr>
            </a:lvl1pPr>
          </a:lstStyle>
          <a:p>
            <a:fld id="{EE401711-02DC-4F5A-B0A4-D7A4CFB82638}" type="datetimeFigureOut">
              <a:rPr lang="en-US" dirty="0"/>
              <a:t>10/13/2013</a:t>
            </a:fld>
            <a:endParaRPr lang="en-US" dirty="0"/>
          </a:p>
        </p:txBody>
      </p:sp>
      <p:sp>
        <p:nvSpPr>
          <p:cNvPr id="5" name="Footer Placeholder 4"/>
          <p:cNvSpPr>
            <a:spLocks noGrp="1"/>
          </p:cNvSpPr>
          <p:nvPr>
            <p:ph type="ftr" sz="quarter" idx="11"/>
          </p:nvPr>
        </p:nvSpPr>
        <p:spPr>
          <a:xfrm rot="21420000">
            <a:off x="-9144" y="4882896"/>
            <a:ext cx="4050792" cy="1197864"/>
          </a:xfrm>
        </p:spPr>
        <p:txBody>
          <a:bodyPr vert="horz" lIns="91440" tIns="45720" rIns="91440" bIns="45720" rtlCol="0" anchor="ctr"/>
          <a:lstStyle>
            <a:lvl1pPr algn="r">
              <a:defRPr lang="en-US" sz="5400" dirty="0"/>
            </a:lvl1pPr>
          </a:lstStyle>
          <a:p>
            <a:endParaRPr lang="en-US" dirty="0"/>
          </a:p>
        </p:txBody>
      </p:sp>
      <p:sp>
        <p:nvSpPr>
          <p:cNvPr id="6" name="Slide Number Placeholder 5"/>
          <p:cNvSpPr>
            <a:spLocks noGrp="1"/>
          </p:cNvSpPr>
          <p:nvPr>
            <p:ph type="sldNum" sz="quarter" idx="12"/>
          </p:nvPr>
        </p:nvSpPr>
        <p:spPr>
          <a:xfrm rot="21420000">
            <a:off x="9851758" y="3832648"/>
            <a:ext cx="907186" cy="498470"/>
          </a:xfrm>
        </p:spPr>
        <p:txBody>
          <a:bodyPr/>
          <a:lstStyle>
            <a:lvl1pPr>
              <a:defRPr sz="2400">
                <a:solidFill>
                  <a:schemeClr val="tx1">
                    <a:lumMod val="75000"/>
                    <a:lumOff val="25000"/>
                  </a:schemeClr>
                </a:solidFill>
              </a:defRPr>
            </a:lvl1pPr>
          </a:lstStyle>
          <a:p>
            <a:fld id="{6D22F896-40B5-4ADD-8801-0D06FADFA095}" type="slidenum">
              <a:rPr lang="en-US" dirty="0"/>
              <a:pPr/>
              <a:t>‹#›</a:t>
            </a:fld>
            <a:endParaRPr lang="en-US" dirty="0"/>
          </a:p>
        </p:txBody>
      </p:sp>
      <p:sp>
        <p:nvSpPr>
          <p:cNvPr id="25" name="5-Point Star 24"/>
          <p:cNvSpPr/>
          <p:nvPr/>
        </p:nvSpPr>
        <p:spPr>
          <a:xfrm rot="21420000">
            <a:off x="4221385" y="5111356"/>
            <a:ext cx="515386" cy="515386"/>
          </a:xfrm>
          <a:prstGeom prst="star5">
            <a:avLst>
              <a:gd name="adj" fmla="val 26693"/>
              <a:gd name="hf" fmla="val 105146"/>
              <a:gd name="vf" fmla="val 110557"/>
            </a:avLst>
          </a:prstGeom>
          <a:solidFill>
            <a:schemeClr val="accent1">
              <a:lumMod val="40000"/>
              <a:lumOff val="60000"/>
              <a:alpha val="60000"/>
            </a:schemeClr>
          </a:solidFill>
          <a:ln>
            <a:noFill/>
          </a:ln>
        </p:spPr>
        <p:style>
          <a:lnRef idx="1">
            <a:schemeClr val="accent1"/>
          </a:lnRef>
          <a:fillRef idx="3">
            <a:schemeClr val="accent1"/>
          </a:fillRef>
          <a:effectRef idx="2">
            <a:schemeClr val="accent1"/>
          </a:effectRef>
          <a:fontRef idx="minor">
            <a:schemeClr val="lt1"/>
          </a:fontRef>
        </p:style>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4106333"/>
            <a:ext cx="10394708" cy="588846"/>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5801" y="685799"/>
            <a:ext cx="10392513" cy="319490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780" y="4702923"/>
            <a:ext cx="10394728" cy="682472"/>
          </a:xfrm>
        </p:spPr>
        <p:txBody>
          <a:bodyPr anchor="t"/>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93336BD-BA89-4B92-9DBC-679F61142570}" type="datetimeFigureOut">
              <a:rPr lang="en-US" dirty="0"/>
              <a:t>10/13/2013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6902" cy="3194903"/>
          </a:xfrm>
        </p:spPr>
        <p:txBody>
          <a:bodyPr anchor="ctr">
            <a:normAutofit/>
          </a:bodyPr>
          <a:lstStyle>
            <a:lvl1pPr algn="ctr">
              <a:defRPr sz="48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779" y="4106333"/>
            <a:ext cx="10394729" cy="1273606"/>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6CB5C7-A3C7-439B-802A-DFE3FCA7ADBD}" type="datetimeFigureOut">
              <a:rPr lang="en-US" dirty="0"/>
              <a:t>10/13/2013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21732" y="685800"/>
            <a:ext cx="9525020" cy="2916704"/>
          </a:xfrm>
        </p:spPr>
        <p:txBody>
          <a:bodyPr anchor="ctr">
            <a:normAutofit/>
          </a:bodyPr>
          <a:lstStyle>
            <a:lvl1pPr algn="ctr">
              <a:defRPr sz="48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550264" y="3610032"/>
            <a:ext cx="8667956" cy="377768"/>
          </a:xfrm>
        </p:spPr>
        <p:txBody>
          <a:bodyPr anchor="t">
            <a:normAutofit/>
          </a:bodyPr>
          <a:lstStyle>
            <a:lvl1pPr marL="0" indent="0" algn="r">
              <a:buNone/>
              <a:defRPr sz="1400">
                <a:solidFill>
                  <a:schemeClr val="tx1">
                    <a:lumMod val="50000"/>
                    <a:lumOff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685801" y="4106334"/>
            <a:ext cx="10396882" cy="1268252"/>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3E65EA-47B7-4DBF-958B-A3D4DA4F431A}" type="datetimeFigureOut">
              <a:rPr lang="en-US" dirty="0"/>
              <a:t>10/13/2013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3" name="TextBox 12"/>
          <p:cNvSpPr txBox="1"/>
          <p:nvPr/>
        </p:nvSpPr>
        <p:spPr>
          <a:xfrm>
            <a:off x="685801" y="89262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473083" y="292282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5800" y="1723854"/>
            <a:ext cx="10394707" cy="2511835"/>
          </a:xfrm>
        </p:spPr>
        <p:txBody>
          <a:bodyPr anchor="b">
            <a:normAutofit/>
          </a:bodyPr>
          <a:lstStyle>
            <a:lvl1pPr algn="l">
              <a:defRPr sz="48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800" y="4247468"/>
            <a:ext cx="10394707" cy="1140644"/>
          </a:xfrm>
        </p:spPr>
        <p:txBody>
          <a:bodyPr anchor="t">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3DA4AAA-CF98-48DB-9517-D7ADD1FD1213}" type="datetimeFigureOut">
              <a:rPr lang="en-US" dirty="0"/>
              <a:t>10/13/2013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85802" y="685800"/>
            <a:ext cx="10394706" cy="1151965"/>
          </a:xfrm>
        </p:spPr>
        <p:txBody>
          <a:bodyPr/>
          <a:lstStyle>
            <a:lvl1pPr algn="ctr">
              <a:defRPr/>
            </a:lvl1pPr>
          </a:lstStyle>
          <a:p>
            <a:r>
              <a:rPr lang="en-US" smtClean="0"/>
              <a:t>Click to edit Master title style</a:t>
            </a:r>
            <a:endParaRPr lang="en-US" dirty="0"/>
          </a:p>
        </p:txBody>
      </p:sp>
      <p:sp>
        <p:nvSpPr>
          <p:cNvPr id="7" name="Text Placeholder 2"/>
          <p:cNvSpPr>
            <a:spLocks noGrp="1"/>
          </p:cNvSpPr>
          <p:nvPr>
            <p:ph type="body" idx="1"/>
          </p:nvPr>
        </p:nvSpPr>
        <p:spPr>
          <a:xfrm>
            <a:off x="68580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5802"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23462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234621"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770380"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770380"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2C29F696-D0E7-4C66-925E-251F9C0B0F21}" type="datetimeFigureOut">
              <a:rPr lang="en-US" dirty="0"/>
              <a:t>10/13/2013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685801" y="685800"/>
            <a:ext cx="10396882" cy="1151965"/>
          </a:xfrm>
        </p:spPr>
        <p:txBody>
          <a:bodyPr/>
          <a:lstStyle>
            <a:lvl1pPr algn="ctr">
              <a:defRPr/>
            </a:lvl1pPr>
          </a:lstStyle>
          <a:p>
            <a:r>
              <a:rPr lang="en-US" smtClean="0"/>
              <a:t>Click to edit Master title style</a:t>
            </a:r>
            <a:endParaRPr lang="en-US" dirty="0"/>
          </a:p>
        </p:txBody>
      </p:sp>
      <p:sp>
        <p:nvSpPr>
          <p:cNvPr id="19" name="Text Placeholder 2"/>
          <p:cNvSpPr>
            <a:spLocks noGrp="1"/>
          </p:cNvSpPr>
          <p:nvPr>
            <p:ph type="body" idx="1"/>
          </p:nvPr>
        </p:nvSpPr>
        <p:spPr>
          <a:xfrm>
            <a:off x="69184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5780" y="2063395"/>
            <a:ext cx="3310128" cy="1536725"/>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91840" y="4389287"/>
            <a:ext cx="3310128" cy="98529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23741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235999" y="2063395"/>
            <a:ext cx="3310128" cy="1535237"/>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235999" y="4389286"/>
            <a:ext cx="3310128" cy="98530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768944"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768819" y="2063394"/>
            <a:ext cx="3310128" cy="1537196"/>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768819" y="4389284"/>
            <a:ext cx="3310128" cy="98530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95C2732E-4FBC-4B01-A175-6B1CAC9B226D}" type="datetimeFigureOut">
              <a:rPr lang="en-US" dirty="0"/>
              <a:t>10/13/2013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685800" y="2063396"/>
            <a:ext cx="10394707" cy="331119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084AFC5-17E4-4A26-A144-49682BD36ECA}" type="datetimeFigureOut">
              <a:rPr lang="en-US" dirty="0"/>
              <a:t>10/13/2013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15862" y="685800"/>
            <a:ext cx="2264646" cy="4688785"/>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685800" y="685800"/>
            <a:ext cx="7904431" cy="4688785"/>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8679482-E0DA-4858-9A19-F8B792C0C3D9}" type="datetimeFigureOut">
              <a:rPr lang="en-US" dirty="0"/>
              <a:t>10/13/2013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685800" y="2063396"/>
            <a:ext cx="10394707" cy="33111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7C10A69-C0BC-4A5A-8FE4-5D0B5D0F11EE}" type="datetimeFigureOut">
              <a:rPr lang="en-US" dirty="0"/>
              <a:t>10/13/2013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4707" cy="3193487"/>
          </a:xfrm>
        </p:spPr>
        <p:txBody>
          <a:bodyPr anchor="b">
            <a:normAutofit/>
          </a:bodyPr>
          <a:lstStyle>
            <a:lvl1pPr algn="l">
              <a:defRPr sz="5400"/>
            </a:lvl1pPr>
          </a:lstStyle>
          <a:p>
            <a:r>
              <a:rPr lang="en-US" smtClean="0"/>
              <a:t>Click to edit Master title style</a:t>
            </a:r>
            <a:endParaRPr lang="en-US" dirty="0"/>
          </a:p>
        </p:txBody>
      </p:sp>
      <p:sp>
        <p:nvSpPr>
          <p:cNvPr id="3" name="Text Placeholder 2"/>
          <p:cNvSpPr>
            <a:spLocks noGrp="1"/>
          </p:cNvSpPr>
          <p:nvPr>
            <p:ph type="body" idx="1"/>
          </p:nvPr>
        </p:nvSpPr>
        <p:spPr>
          <a:xfrm>
            <a:off x="685801" y="3742267"/>
            <a:ext cx="10394707" cy="1639614"/>
          </a:xfrm>
        </p:spPr>
        <p:txBody>
          <a:bodyPr anchor="t">
            <a:normAutofit/>
          </a:bodyPr>
          <a:lstStyle>
            <a:lvl1pPr marL="0" indent="0" algn="l">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D653B61-F054-442D-881D-6A81C2774BFE}" type="datetimeFigureOut">
              <a:rPr lang="en-US" dirty="0"/>
              <a:t>10/13/2013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6882" cy="1158140"/>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685800" y="2063396"/>
            <a:ext cx="5088714" cy="3311189"/>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5993971" y="2063396"/>
            <a:ext cx="5086538" cy="3311189"/>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2A8CD3A-8283-4FC4-856C-D5E0BF662449}" type="datetimeFigureOut">
              <a:rPr lang="en-US" dirty="0"/>
              <a:t>10/13/2013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4707" cy="1158140"/>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18356" y="2063396"/>
            <a:ext cx="4856158"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Content Placeholder 3"/>
          <p:cNvSpPr>
            <a:spLocks noGrp="1"/>
          </p:cNvSpPr>
          <p:nvPr>
            <p:ph sz="quarter" idx="13"/>
          </p:nvPr>
        </p:nvSpPr>
        <p:spPr>
          <a:xfrm>
            <a:off x="685802" y="2861733"/>
            <a:ext cx="5088712" cy="2512852"/>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8191" y="2063396"/>
            <a:ext cx="4864491"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Content Placeholder 5"/>
          <p:cNvSpPr>
            <a:spLocks noGrp="1"/>
          </p:cNvSpPr>
          <p:nvPr>
            <p:ph sz="quarter" idx="14"/>
          </p:nvPr>
        </p:nvSpPr>
        <p:spPr>
          <a:xfrm>
            <a:off x="5993969" y="2861733"/>
            <a:ext cx="5088713" cy="2512852"/>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3D8FEE8-FC08-4C54-BE1B-81CB6CA05FC8}" type="datetimeFigureOut">
              <a:rPr lang="en-US" dirty="0"/>
              <a:t>10/13/2013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2EA528B-AADB-4276-9F0D-B13FCF86F309}" type="datetimeFigureOut">
              <a:rPr lang="en-US" dirty="0"/>
              <a:t>10/13/2013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76497F-A1E4-4C0B-8811-954A59B26923}" type="datetimeFigureOut">
              <a:rPr lang="en-US" dirty="0"/>
              <a:t>10/13/2013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643" y="685800"/>
            <a:ext cx="4126860" cy="2023252"/>
          </a:xfrm>
        </p:spPr>
        <p:txBody>
          <a:bodyPr anchor="b">
            <a:normAutofit/>
          </a:bodyPr>
          <a:lstStyle>
            <a:lvl1pPr algn="ctr">
              <a:defRPr sz="3600"/>
            </a:lvl1pPr>
          </a:lstStyle>
          <a:p>
            <a:r>
              <a:rPr lang="en-US" smtClean="0"/>
              <a:t>Click to edit Master title style</a:t>
            </a:r>
            <a:endParaRPr lang="en-US" dirty="0"/>
          </a:p>
        </p:txBody>
      </p:sp>
      <p:sp>
        <p:nvSpPr>
          <p:cNvPr id="10" name="Content Placeholder 2"/>
          <p:cNvSpPr>
            <a:spLocks noGrp="1"/>
          </p:cNvSpPr>
          <p:nvPr>
            <p:ph sz="quarter" idx="13"/>
          </p:nvPr>
        </p:nvSpPr>
        <p:spPr>
          <a:xfrm>
            <a:off x="5046132" y="685800"/>
            <a:ext cx="6034375" cy="468878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93642" y="2709052"/>
            <a:ext cx="4126861" cy="2665533"/>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1824E7-1432-4F89-B9E6-59843C6C91FE}" type="datetimeFigureOut">
              <a:rPr lang="en-US" dirty="0"/>
              <a:t>10/13/2013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6345302" cy="2023252"/>
          </a:xfrm>
        </p:spPr>
        <p:txBody>
          <a:bodyPr anchor="b">
            <a:normAutofit/>
          </a:bodyPr>
          <a:lstStyle>
            <a:lvl1pPr algn="ctr">
              <a:defRPr sz="36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82362" y="0"/>
            <a:ext cx="3598146" cy="507153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1" y="2709052"/>
            <a:ext cx="6345301" cy="2362481"/>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0AAD9C-D29C-4D1E-A739-CC3C95B41085}" type="datetimeFigureOut">
              <a:rPr lang="en-US" dirty="0"/>
              <a:t>10/13/2013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10" name="Group 9"/>
          <p:cNvGrpSpPr/>
          <p:nvPr/>
        </p:nvGrpSpPr>
        <p:grpSpPr>
          <a:xfrm>
            <a:off x="-25397" y="0"/>
            <a:ext cx="12005350"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13" name="Rectangle 12"/>
            <p:cNvSpPr/>
            <p:nvPr/>
          </p:nvSpPr>
          <p:spPr>
            <a:xfrm>
              <a:off x="1" y="5600215"/>
              <a:ext cx="11706512" cy="780581"/>
            </a:xfrm>
            <a:prstGeom prst="rect">
              <a:avLst/>
            </a:prstGeom>
            <a:gradFill flip="none" rotWithShape="1">
              <a:gsLst>
                <a:gs pos="34000">
                  <a:schemeClr val="accent1"/>
                </a:gs>
                <a:gs pos="100000">
                  <a:schemeClr val="accent1">
                    <a:lumMod val="75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85801" y="685800"/>
            <a:ext cx="10396882" cy="1151965"/>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2063396"/>
            <a:ext cx="10396883" cy="331118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98083" y="5757334"/>
            <a:ext cx="3784600" cy="498470"/>
          </a:xfrm>
          <a:prstGeom prst="rect">
            <a:avLst/>
          </a:prstGeom>
        </p:spPr>
        <p:txBody>
          <a:bodyPr vert="horz" lIns="91440" tIns="45720" rIns="91440" bIns="45720" rtlCol="0" anchor="ctr"/>
          <a:lstStyle>
            <a:lvl1pPr algn="r">
              <a:defRPr sz="3200" cap="all" baseline="0">
                <a:solidFill>
                  <a:schemeClr val="accent1">
                    <a:lumMod val="40000"/>
                    <a:lumOff val="60000"/>
                  </a:schemeClr>
                </a:solidFill>
              </a:defRPr>
            </a:lvl1pPr>
          </a:lstStyle>
          <a:p>
            <a:fld id="{DC48ED7C-D9A5-4EA8-B309-6E368BFA8F2B}" type="datetimeFigureOut">
              <a:rPr lang="en-US" dirty="0"/>
              <a:t>10/13/2013</a:t>
            </a:fld>
            <a:endParaRPr lang="en-US" dirty="0"/>
          </a:p>
        </p:txBody>
      </p:sp>
      <p:sp>
        <p:nvSpPr>
          <p:cNvPr id="5" name="Footer Placeholder 4"/>
          <p:cNvSpPr>
            <a:spLocks noGrp="1"/>
          </p:cNvSpPr>
          <p:nvPr>
            <p:ph type="ftr" sz="quarter" idx="3"/>
          </p:nvPr>
        </p:nvSpPr>
        <p:spPr>
          <a:xfrm>
            <a:off x="685801" y="5757334"/>
            <a:ext cx="5499719" cy="498470"/>
          </a:xfrm>
          <a:prstGeom prst="rect">
            <a:avLst/>
          </a:prstGeom>
        </p:spPr>
        <p:txBody>
          <a:bodyPr vert="horz" lIns="91440" tIns="45720" rIns="91440" bIns="45720" rtlCol="0" anchor="ctr"/>
          <a:lstStyle>
            <a:lvl1pPr algn="l">
              <a:defRPr sz="3200" cap="all" baseline="0">
                <a:solidFill>
                  <a:schemeClr val="accent1">
                    <a:lumMod val="40000"/>
                    <a:lumOff val="60000"/>
                  </a:schemeClr>
                </a:solidFill>
              </a:defRPr>
            </a:lvl1pPr>
          </a:lstStyle>
          <a:p>
            <a:endParaRPr lang="en-US" dirty="0"/>
          </a:p>
        </p:txBody>
      </p:sp>
      <p:sp>
        <p:nvSpPr>
          <p:cNvPr id="6" name="Slide Number Placeholder 5"/>
          <p:cNvSpPr>
            <a:spLocks noGrp="1"/>
          </p:cNvSpPr>
          <p:nvPr>
            <p:ph type="sldNum" sz="quarter" idx="4"/>
          </p:nvPr>
        </p:nvSpPr>
        <p:spPr>
          <a:xfrm>
            <a:off x="6287121" y="5757334"/>
            <a:ext cx="907186" cy="498470"/>
          </a:xfrm>
          <a:prstGeom prst="rect">
            <a:avLst/>
          </a:prstGeom>
        </p:spPr>
        <p:txBody>
          <a:bodyPr vert="horz" lIns="91440" tIns="45720" rIns="91440" bIns="45720" rtlCol="0" anchor="ctr"/>
          <a:lstStyle>
            <a:lvl1pPr algn="ctr">
              <a:defRPr sz="3200" cap="all" baseline="0">
                <a:solidFill>
                  <a:schemeClr val="accent1">
                    <a:lumMod val="40000"/>
                    <a:lumOff val="60000"/>
                  </a:schemeClr>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21420000">
            <a:off x="883447" y="366538"/>
            <a:ext cx="9755187" cy="3062849"/>
          </a:xfrm>
        </p:spPr>
        <p:txBody>
          <a:bodyPr>
            <a:normAutofit fontScale="90000"/>
          </a:bodyPr>
          <a:lstStyle/>
          <a:p>
            <a:pPr algn="ctr"/>
            <a:r>
              <a:rPr lang="en-US" dirty="0" smtClean="0"/>
              <a:t>Perception of students involved in marching band vs. not involved</a:t>
            </a:r>
            <a:endParaRPr lang="en-US" dirty="0"/>
          </a:p>
        </p:txBody>
      </p:sp>
      <p:sp>
        <p:nvSpPr>
          <p:cNvPr id="3" name="Subtitle 2"/>
          <p:cNvSpPr>
            <a:spLocks noGrp="1"/>
          </p:cNvSpPr>
          <p:nvPr>
            <p:ph type="subTitle" idx="1"/>
          </p:nvPr>
        </p:nvSpPr>
        <p:spPr/>
        <p:txBody>
          <a:bodyPr/>
          <a:lstStyle/>
          <a:p>
            <a:r>
              <a:rPr lang="en-US" dirty="0" smtClean="0"/>
              <a:t>By: Katherine Lewis</a:t>
            </a:r>
          </a:p>
        </p:txBody>
      </p:sp>
    </p:spTree>
    <p:extLst>
      <p:ext uri="{BB962C8B-B14F-4D97-AF65-F5344CB8AC3E}">
        <p14:creationId xmlns:p14="http://schemas.microsoft.com/office/powerpoint/2010/main" val="33426764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1" y="415636"/>
            <a:ext cx="10396882" cy="1422129"/>
          </a:xfrm>
        </p:spPr>
        <p:txBody>
          <a:bodyPr>
            <a:normAutofit fontScale="90000"/>
          </a:bodyPr>
          <a:lstStyle/>
          <a:p>
            <a:r>
              <a:rPr lang="en-US" dirty="0" smtClean="0"/>
              <a:t>Interview questions for band members</a:t>
            </a:r>
            <a:endParaRPr lang="en-US" dirty="0"/>
          </a:p>
        </p:txBody>
      </p:sp>
      <p:sp>
        <p:nvSpPr>
          <p:cNvPr id="3" name="Content Placeholder 2"/>
          <p:cNvSpPr>
            <a:spLocks noGrp="1"/>
          </p:cNvSpPr>
          <p:nvPr>
            <p:ph sz="quarter" idx="13"/>
          </p:nvPr>
        </p:nvSpPr>
        <p:spPr/>
        <p:txBody>
          <a:bodyPr/>
          <a:lstStyle/>
          <a:p>
            <a:r>
              <a:rPr lang="en-US" dirty="0" smtClean="0"/>
              <a:t>Why did you join band?</a:t>
            </a:r>
          </a:p>
          <a:p>
            <a:r>
              <a:rPr lang="en-US" dirty="0" smtClean="0"/>
              <a:t>Do you feel more pressure being in band?</a:t>
            </a:r>
          </a:p>
          <a:p>
            <a:r>
              <a:rPr lang="en-US" dirty="0" smtClean="0"/>
              <a:t>How much time a week do you devote to band?</a:t>
            </a:r>
          </a:p>
          <a:p>
            <a:r>
              <a:rPr lang="en-US" dirty="0" smtClean="0"/>
              <a:t>Do you think your social life suffers because of band?</a:t>
            </a:r>
          </a:p>
          <a:p>
            <a:r>
              <a:rPr lang="en-US" dirty="0" smtClean="0"/>
              <a:t>Do you think your academic life suffers?</a:t>
            </a:r>
            <a:endParaRPr lang="en-US" dirty="0"/>
          </a:p>
        </p:txBody>
      </p:sp>
    </p:spTree>
    <p:extLst>
      <p:ext uri="{BB962C8B-B14F-4D97-AF65-F5344CB8AC3E}">
        <p14:creationId xmlns:p14="http://schemas.microsoft.com/office/powerpoint/2010/main" val="21833806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did I join band?</a:t>
            </a:r>
            <a:endParaRPr lang="en-US" dirty="0"/>
          </a:p>
        </p:txBody>
      </p:sp>
      <p:sp>
        <p:nvSpPr>
          <p:cNvPr id="3" name="Content Placeholder 2"/>
          <p:cNvSpPr>
            <a:spLocks noGrp="1"/>
          </p:cNvSpPr>
          <p:nvPr>
            <p:ph sz="quarter" idx="13"/>
          </p:nvPr>
        </p:nvSpPr>
        <p:spPr/>
        <p:txBody>
          <a:bodyPr/>
          <a:lstStyle/>
          <a:p>
            <a:r>
              <a:rPr lang="en-US" dirty="0" smtClean="0"/>
              <a:t>Freshman, Female- I joined band because I love the activity and wanted to meet new people.</a:t>
            </a:r>
          </a:p>
          <a:p>
            <a:r>
              <a:rPr lang="en-US" dirty="0" smtClean="0"/>
              <a:t> sophomore, male- I have a passion for music and I love the activity.</a:t>
            </a:r>
          </a:p>
          <a:p>
            <a:r>
              <a:rPr lang="en-US" dirty="0" smtClean="0"/>
              <a:t>Junior, </a:t>
            </a:r>
            <a:r>
              <a:rPr lang="en-US" dirty="0"/>
              <a:t>female- I joined band because I wanted to get involved with different groups and I have been playing my instrument for a long time</a:t>
            </a:r>
            <a:r>
              <a:rPr lang="en-US" dirty="0" smtClean="0"/>
              <a:t>.</a:t>
            </a:r>
          </a:p>
          <a:p>
            <a:r>
              <a:rPr lang="en-US" dirty="0" smtClean="0"/>
              <a:t>Freshman, </a:t>
            </a:r>
            <a:r>
              <a:rPr lang="en-US" dirty="0"/>
              <a:t>female- I joined band for the experience and it looked like fun</a:t>
            </a:r>
            <a:r>
              <a:rPr lang="en-US" dirty="0" smtClean="0"/>
              <a:t>.</a:t>
            </a:r>
            <a:endParaRPr lang="en-US" dirty="0"/>
          </a:p>
          <a:p>
            <a:endParaRPr lang="en-US" dirty="0"/>
          </a:p>
        </p:txBody>
      </p:sp>
    </p:spTree>
    <p:extLst>
      <p:ext uri="{BB962C8B-B14F-4D97-AF65-F5344CB8AC3E}">
        <p14:creationId xmlns:p14="http://schemas.microsoft.com/office/powerpoint/2010/main" val="10127892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Do you feel more pressure being in band?  </a:t>
            </a:r>
            <a:endParaRPr lang="en-US" dirty="0"/>
          </a:p>
        </p:txBody>
      </p:sp>
      <p:sp>
        <p:nvSpPr>
          <p:cNvPr id="3" name="Content Placeholder 2"/>
          <p:cNvSpPr>
            <a:spLocks noGrp="1"/>
          </p:cNvSpPr>
          <p:nvPr>
            <p:ph sz="quarter" idx="13"/>
          </p:nvPr>
        </p:nvSpPr>
        <p:spPr/>
        <p:txBody>
          <a:bodyPr/>
          <a:lstStyle/>
          <a:p>
            <a:r>
              <a:rPr lang="en-US" dirty="0" smtClean="0"/>
              <a:t>Freshman, </a:t>
            </a:r>
            <a:r>
              <a:rPr lang="en-US" dirty="0"/>
              <a:t>female- On game day I feel a lot of pressure but it is pretty relaxed</a:t>
            </a:r>
            <a:r>
              <a:rPr lang="en-US" dirty="0" smtClean="0"/>
              <a:t>.</a:t>
            </a:r>
          </a:p>
          <a:p>
            <a:r>
              <a:rPr lang="en-US" dirty="0" smtClean="0"/>
              <a:t>Sophomore, </a:t>
            </a:r>
            <a:r>
              <a:rPr lang="en-US" dirty="0"/>
              <a:t>male-  I feel more pressure because I am a section leader but other than that no</a:t>
            </a:r>
            <a:r>
              <a:rPr lang="en-US" dirty="0" smtClean="0"/>
              <a:t>.</a:t>
            </a:r>
          </a:p>
          <a:p>
            <a:r>
              <a:rPr lang="en-US" dirty="0" smtClean="0"/>
              <a:t>Junior, </a:t>
            </a:r>
            <a:r>
              <a:rPr lang="en-US" dirty="0"/>
              <a:t>female- I don’t feel much pressure anymore.  I have gotten used to the anxiety of performances</a:t>
            </a:r>
            <a:r>
              <a:rPr lang="en-US" dirty="0" smtClean="0"/>
              <a:t>.</a:t>
            </a:r>
          </a:p>
          <a:p>
            <a:r>
              <a:rPr lang="en-US" dirty="0" smtClean="0"/>
              <a:t>Freshman, </a:t>
            </a:r>
            <a:r>
              <a:rPr lang="en-US" dirty="0"/>
              <a:t>female- I still feel anxiety over performing but not too bad</a:t>
            </a:r>
            <a:r>
              <a:rPr lang="en-US" dirty="0" smtClean="0"/>
              <a:t>.</a:t>
            </a:r>
            <a:endParaRPr lang="en-US" dirty="0"/>
          </a:p>
        </p:txBody>
      </p:sp>
    </p:spTree>
    <p:extLst>
      <p:ext uri="{BB962C8B-B14F-4D97-AF65-F5344CB8AC3E}">
        <p14:creationId xmlns:p14="http://schemas.microsoft.com/office/powerpoint/2010/main" val="37940401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1" y="631768"/>
            <a:ext cx="10396882" cy="1205998"/>
          </a:xfrm>
        </p:spPr>
        <p:txBody>
          <a:bodyPr>
            <a:normAutofit fontScale="90000"/>
          </a:bodyPr>
          <a:lstStyle/>
          <a:p>
            <a:r>
              <a:rPr lang="en-US" dirty="0"/>
              <a:t>How much time a week do you devote to band?</a:t>
            </a:r>
            <a:br>
              <a:rPr lang="en-US" dirty="0"/>
            </a:br>
            <a:endParaRPr lang="en-US" dirty="0"/>
          </a:p>
        </p:txBody>
      </p:sp>
      <p:sp>
        <p:nvSpPr>
          <p:cNvPr id="3" name="Content Placeholder 2"/>
          <p:cNvSpPr>
            <a:spLocks noGrp="1"/>
          </p:cNvSpPr>
          <p:nvPr>
            <p:ph sz="quarter" idx="13"/>
          </p:nvPr>
        </p:nvSpPr>
        <p:spPr/>
        <p:txBody>
          <a:bodyPr/>
          <a:lstStyle/>
          <a:p>
            <a:r>
              <a:rPr lang="en-US" dirty="0" smtClean="0"/>
              <a:t>Freshman, </a:t>
            </a:r>
            <a:r>
              <a:rPr lang="en-US" dirty="0"/>
              <a:t>female- Almost 10 hours if we have a game</a:t>
            </a:r>
            <a:r>
              <a:rPr lang="en-US" dirty="0" smtClean="0"/>
              <a:t>.</a:t>
            </a:r>
          </a:p>
          <a:p>
            <a:r>
              <a:rPr lang="en-US" dirty="0" smtClean="0"/>
              <a:t>Sophomore</a:t>
            </a:r>
            <a:r>
              <a:rPr lang="en-US" dirty="0"/>
              <a:t>, male- We usually have about 10 hours of practice on game days, but I have more time to put in as a section leader</a:t>
            </a:r>
            <a:r>
              <a:rPr lang="en-US" dirty="0" smtClean="0"/>
              <a:t>.</a:t>
            </a:r>
          </a:p>
          <a:p>
            <a:r>
              <a:rPr lang="en-US" dirty="0" smtClean="0"/>
              <a:t>Junior</a:t>
            </a:r>
            <a:r>
              <a:rPr lang="en-US" dirty="0"/>
              <a:t>, </a:t>
            </a:r>
            <a:r>
              <a:rPr lang="en-US" dirty="0" smtClean="0"/>
              <a:t>female- I </a:t>
            </a:r>
            <a:r>
              <a:rPr lang="en-US" dirty="0"/>
              <a:t>spend about 10 hours at band a week</a:t>
            </a:r>
            <a:r>
              <a:rPr lang="en-US" dirty="0" smtClean="0"/>
              <a:t>.</a:t>
            </a:r>
          </a:p>
          <a:p>
            <a:r>
              <a:rPr lang="en-US" dirty="0" smtClean="0"/>
              <a:t>Freshman</a:t>
            </a:r>
            <a:r>
              <a:rPr lang="en-US" dirty="0"/>
              <a:t>, female- I spend about 9-10 hours a week</a:t>
            </a:r>
            <a:r>
              <a:rPr lang="en-US" dirty="0" smtClean="0"/>
              <a:t>.</a:t>
            </a:r>
            <a:endParaRPr lang="en-US" dirty="0"/>
          </a:p>
        </p:txBody>
      </p:sp>
    </p:spTree>
    <p:extLst>
      <p:ext uri="{BB962C8B-B14F-4D97-AF65-F5344CB8AC3E}">
        <p14:creationId xmlns:p14="http://schemas.microsoft.com/office/powerpoint/2010/main" val="27956617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Do you think your social life suffers because of band?</a:t>
            </a:r>
            <a:br>
              <a:rPr lang="en-US" dirty="0"/>
            </a:br>
            <a:endParaRPr lang="en-US" dirty="0"/>
          </a:p>
        </p:txBody>
      </p:sp>
      <p:sp>
        <p:nvSpPr>
          <p:cNvPr id="3" name="Content Placeholder 2"/>
          <p:cNvSpPr>
            <a:spLocks noGrp="1"/>
          </p:cNvSpPr>
          <p:nvPr>
            <p:ph sz="quarter" idx="13"/>
          </p:nvPr>
        </p:nvSpPr>
        <p:spPr/>
        <p:txBody>
          <a:bodyPr>
            <a:normAutofit lnSpcReduction="10000"/>
          </a:bodyPr>
          <a:lstStyle/>
          <a:p>
            <a:r>
              <a:rPr lang="en-US" dirty="0" smtClean="0"/>
              <a:t>Freshman</a:t>
            </a:r>
            <a:r>
              <a:rPr lang="en-US" dirty="0"/>
              <a:t>, female- Sometimes I wish we had more time to hang out but a lot of my friends are in band</a:t>
            </a:r>
            <a:r>
              <a:rPr lang="en-US" dirty="0" smtClean="0"/>
              <a:t>.</a:t>
            </a:r>
          </a:p>
          <a:p>
            <a:r>
              <a:rPr lang="en-US" dirty="0" smtClean="0"/>
              <a:t>Sophomore, </a:t>
            </a:r>
            <a:r>
              <a:rPr lang="en-US" dirty="0"/>
              <a:t>male- I have learned to balance my social life pretty well but it was hard at first</a:t>
            </a:r>
            <a:r>
              <a:rPr lang="en-US" dirty="0" smtClean="0"/>
              <a:t>.</a:t>
            </a:r>
          </a:p>
          <a:p>
            <a:r>
              <a:rPr lang="en-US" dirty="0" smtClean="0"/>
              <a:t>Junior, </a:t>
            </a:r>
            <a:r>
              <a:rPr lang="en-US" dirty="0"/>
              <a:t>female- I have gotten used to sharing time but sometimes it is annoying to not be able to do stuff if I have rehearsal</a:t>
            </a:r>
            <a:r>
              <a:rPr lang="en-US" dirty="0" smtClean="0"/>
              <a:t>.</a:t>
            </a:r>
          </a:p>
          <a:p>
            <a:r>
              <a:rPr lang="en-US" dirty="0" smtClean="0"/>
              <a:t>Freshman, </a:t>
            </a:r>
            <a:r>
              <a:rPr lang="en-US" dirty="0"/>
              <a:t>female- I am struggling with balancing social life and academic life.  I tend to spend more time socializing than studying. </a:t>
            </a:r>
          </a:p>
        </p:txBody>
      </p:sp>
    </p:spTree>
    <p:extLst>
      <p:ext uri="{BB962C8B-B14F-4D97-AF65-F5344CB8AC3E}">
        <p14:creationId xmlns:p14="http://schemas.microsoft.com/office/powerpoint/2010/main" val="10096575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Do you think your academic life suffers?</a:t>
            </a:r>
            <a:br>
              <a:rPr lang="en-US" dirty="0"/>
            </a:br>
            <a:endParaRPr lang="en-US" dirty="0"/>
          </a:p>
        </p:txBody>
      </p:sp>
      <p:sp>
        <p:nvSpPr>
          <p:cNvPr id="3" name="Content Placeholder 2"/>
          <p:cNvSpPr>
            <a:spLocks noGrp="1"/>
          </p:cNvSpPr>
          <p:nvPr>
            <p:ph sz="quarter" idx="13"/>
          </p:nvPr>
        </p:nvSpPr>
        <p:spPr/>
        <p:txBody>
          <a:bodyPr/>
          <a:lstStyle/>
          <a:p>
            <a:r>
              <a:rPr lang="en-US" dirty="0" smtClean="0"/>
              <a:t>Freshman</a:t>
            </a:r>
            <a:r>
              <a:rPr lang="en-US" dirty="0"/>
              <a:t>, female- It is hard to balance time but it is a learning process</a:t>
            </a:r>
            <a:r>
              <a:rPr lang="en-US" dirty="0" smtClean="0"/>
              <a:t>.</a:t>
            </a:r>
          </a:p>
          <a:p>
            <a:r>
              <a:rPr lang="en-US" dirty="0" smtClean="0"/>
              <a:t>Sophomore, </a:t>
            </a:r>
            <a:r>
              <a:rPr lang="en-US" dirty="0"/>
              <a:t>male- It is hard to balance time for academics but usually I find away</a:t>
            </a:r>
            <a:r>
              <a:rPr lang="en-US" dirty="0" smtClean="0"/>
              <a:t>.</a:t>
            </a:r>
          </a:p>
          <a:p>
            <a:r>
              <a:rPr lang="en-US" dirty="0" smtClean="0"/>
              <a:t>Junior, </a:t>
            </a:r>
            <a:r>
              <a:rPr lang="en-US" dirty="0"/>
              <a:t>female- I have gotten used to academics but they do get harder every year</a:t>
            </a:r>
            <a:r>
              <a:rPr lang="en-US" dirty="0" smtClean="0"/>
              <a:t>.</a:t>
            </a:r>
          </a:p>
          <a:p>
            <a:r>
              <a:rPr lang="en-US" dirty="0" smtClean="0"/>
              <a:t>Freshman, </a:t>
            </a:r>
            <a:r>
              <a:rPr lang="en-US" dirty="0"/>
              <a:t>female- I tend to spend more time socializing than studying. </a:t>
            </a:r>
          </a:p>
        </p:txBody>
      </p:sp>
    </p:spTree>
    <p:extLst>
      <p:ext uri="{BB962C8B-B14F-4D97-AF65-F5344CB8AC3E}">
        <p14:creationId xmlns:p14="http://schemas.microsoft.com/office/powerpoint/2010/main" val="5114619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Band Member conclusion</a:t>
            </a:r>
            <a:endParaRPr lang="en-US" dirty="0"/>
          </a:p>
        </p:txBody>
      </p:sp>
      <p:sp>
        <p:nvSpPr>
          <p:cNvPr id="3" name="Content Placeholder 2"/>
          <p:cNvSpPr>
            <a:spLocks noGrp="1"/>
          </p:cNvSpPr>
          <p:nvPr>
            <p:ph sz="quarter" idx="13"/>
          </p:nvPr>
        </p:nvSpPr>
        <p:spPr/>
        <p:txBody>
          <a:bodyPr/>
          <a:lstStyle/>
          <a:p>
            <a:r>
              <a:rPr lang="en-US" dirty="0" smtClean="0"/>
              <a:t>I conclude that the members joined band mostly because of the social aspect and they loved the activity.  I also conclude that band members have an easier time adjusting to time management and their social life.  The members have a lot of performances and practices to plan time for.  </a:t>
            </a:r>
            <a:endParaRPr lang="en-US" dirty="0"/>
          </a:p>
        </p:txBody>
      </p:sp>
    </p:spTree>
    <p:extLst>
      <p:ext uri="{BB962C8B-B14F-4D97-AF65-F5344CB8AC3E}">
        <p14:creationId xmlns:p14="http://schemas.microsoft.com/office/powerpoint/2010/main" val="25020569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1" y="399012"/>
            <a:ext cx="10396882" cy="1438754"/>
          </a:xfrm>
        </p:spPr>
        <p:txBody>
          <a:bodyPr>
            <a:normAutofit fontScale="90000"/>
          </a:bodyPr>
          <a:lstStyle/>
          <a:p>
            <a:r>
              <a:rPr lang="en-US" dirty="0" smtClean="0"/>
              <a:t>Interview questions for </a:t>
            </a:r>
            <a:r>
              <a:rPr lang="en-US" dirty="0" smtClean="0"/>
              <a:t>non-band </a:t>
            </a:r>
            <a:r>
              <a:rPr lang="en-US" dirty="0" smtClean="0"/>
              <a:t>members</a:t>
            </a:r>
            <a:endParaRPr lang="en-US" dirty="0"/>
          </a:p>
        </p:txBody>
      </p:sp>
      <p:sp>
        <p:nvSpPr>
          <p:cNvPr id="3" name="Content Placeholder 2"/>
          <p:cNvSpPr>
            <a:spLocks noGrp="1"/>
          </p:cNvSpPr>
          <p:nvPr>
            <p:ph sz="quarter" idx="13"/>
          </p:nvPr>
        </p:nvSpPr>
        <p:spPr/>
        <p:txBody>
          <a:bodyPr/>
          <a:lstStyle/>
          <a:p>
            <a:r>
              <a:rPr lang="en-US" dirty="0" smtClean="0"/>
              <a:t>How much time do you spend socializing a week?</a:t>
            </a:r>
          </a:p>
          <a:p>
            <a:r>
              <a:rPr lang="en-US" dirty="0" smtClean="0"/>
              <a:t>How long do you spend studying a week?</a:t>
            </a:r>
          </a:p>
          <a:p>
            <a:r>
              <a:rPr lang="en-US" dirty="0" smtClean="0"/>
              <a:t>Did </a:t>
            </a:r>
            <a:r>
              <a:rPr lang="en-US" dirty="0" smtClean="0"/>
              <a:t>you join any clubs?</a:t>
            </a:r>
          </a:p>
          <a:p>
            <a:r>
              <a:rPr lang="en-US" dirty="0" smtClean="0"/>
              <a:t>Are you struggling with balancing time?</a:t>
            </a:r>
            <a:endParaRPr lang="en-US" dirty="0"/>
          </a:p>
        </p:txBody>
      </p:sp>
    </p:spTree>
    <p:extLst>
      <p:ext uri="{BB962C8B-B14F-4D97-AF65-F5344CB8AC3E}">
        <p14:creationId xmlns:p14="http://schemas.microsoft.com/office/powerpoint/2010/main" val="20054185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How much time do you spend socializing a week?</a:t>
            </a:r>
            <a:br>
              <a:rPr lang="en-US" dirty="0"/>
            </a:br>
            <a:endParaRPr lang="en-US" dirty="0"/>
          </a:p>
        </p:txBody>
      </p:sp>
      <p:sp>
        <p:nvSpPr>
          <p:cNvPr id="3" name="Content Placeholder 2"/>
          <p:cNvSpPr>
            <a:spLocks noGrp="1"/>
          </p:cNvSpPr>
          <p:nvPr>
            <p:ph sz="quarter" idx="13"/>
          </p:nvPr>
        </p:nvSpPr>
        <p:spPr/>
        <p:txBody>
          <a:bodyPr/>
          <a:lstStyle/>
          <a:p>
            <a:r>
              <a:rPr lang="en-US" dirty="0" smtClean="0"/>
              <a:t>Sophomore, male- I spend 30 hours or more a week. </a:t>
            </a:r>
          </a:p>
          <a:p>
            <a:r>
              <a:rPr lang="en-US" dirty="0" smtClean="0"/>
              <a:t>Junior, female- I spend about 45 hours a week.</a:t>
            </a:r>
          </a:p>
          <a:p>
            <a:r>
              <a:rPr lang="en-US" dirty="0" smtClean="0"/>
              <a:t>Freshman, male- I spend roughly 20 hours a week socializing.</a:t>
            </a:r>
          </a:p>
          <a:p>
            <a:r>
              <a:rPr lang="en-US" dirty="0" smtClean="0"/>
              <a:t>Freshman, male- 35 hours a week usually. </a:t>
            </a:r>
          </a:p>
        </p:txBody>
      </p:sp>
    </p:spTree>
    <p:extLst>
      <p:ext uri="{BB962C8B-B14F-4D97-AF65-F5344CB8AC3E}">
        <p14:creationId xmlns:p14="http://schemas.microsoft.com/office/powerpoint/2010/main" val="31922530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How long do you spend studying a week?</a:t>
            </a:r>
            <a:br>
              <a:rPr lang="en-US" dirty="0"/>
            </a:br>
            <a:endParaRPr lang="en-US" dirty="0"/>
          </a:p>
        </p:txBody>
      </p:sp>
      <p:sp>
        <p:nvSpPr>
          <p:cNvPr id="3" name="Content Placeholder 2"/>
          <p:cNvSpPr>
            <a:spLocks noGrp="1"/>
          </p:cNvSpPr>
          <p:nvPr>
            <p:ph sz="quarter" idx="13"/>
          </p:nvPr>
        </p:nvSpPr>
        <p:spPr/>
        <p:txBody>
          <a:bodyPr/>
          <a:lstStyle/>
          <a:p>
            <a:r>
              <a:rPr lang="en-US" dirty="0"/>
              <a:t>Sophomore, male- I spend about 40 hours a week studying</a:t>
            </a:r>
            <a:r>
              <a:rPr lang="en-US" dirty="0" smtClean="0"/>
              <a:t>.</a:t>
            </a:r>
            <a:endParaRPr lang="en-US" dirty="0"/>
          </a:p>
          <a:p>
            <a:r>
              <a:rPr lang="en-US" dirty="0"/>
              <a:t>Junior, </a:t>
            </a:r>
            <a:r>
              <a:rPr lang="en-US" dirty="0" smtClean="0"/>
              <a:t>female- I </a:t>
            </a:r>
            <a:r>
              <a:rPr lang="en-US" dirty="0"/>
              <a:t>spend about 30 hours studying but it varies if I have projects</a:t>
            </a:r>
            <a:r>
              <a:rPr lang="en-US" dirty="0" smtClean="0"/>
              <a:t>.</a:t>
            </a:r>
            <a:endParaRPr lang="en-US" dirty="0"/>
          </a:p>
          <a:p>
            <a:r>
              <a:rPr lang="en-US" dirty="0"/>
              <a:t>Freshman, male- I spend about 40 hours a week studying and working on homework</a:t>
            </a:r>
            <a:r>
              <a:rPr lang="en-US" dirty="0" smtClean="0"/>
              <a:t>.</a:t>
            </a:r>
            <a:endParaRPr lang="en-US" dirty="0"/>
          </a:p>
          <a:p>
            <a:r>
              <a:rPr lang="en-US" dirty="0"/>
              <a:t>Freshman, male- I spend 20 hours studying</a:t>
            </a:r>
            <a:r>
              <a:rPr lang="en-US" dirty="0" smtClean="0"/>
              <a:t>.</a:t>
            </a:r>
            <a:endParaRPr lang="en-US" dirty="0"/>
          </a:p>
          <a:p>
            <a:endParaRPr lang="en-US" dirty="0"/>
          </a:p>
        </p:txBody>
      </p:sp>
    </p:spTree>
    <p:extLst>
      <p:ext uri="{BB962C8B-B14F-4D97-AF65-F5344CB8AC3E}">
        <p14:creationId xmlns:p14="http://schemas.microsoft.com/office/powerpoint/2010/main" val="36605877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890948"/>
            <a:ext cx="10396882" cy="1151965"/>
          </a:xfrm>
        </p:spPr>
        <p:txBody>
          <a:bodyPr/>
          <a:lstStyle/>
          <a:p>
            <a:pPr algn="r"/>
            <a:r>
              <a:rPr lang="en-US" dirty="0" smtClean="0"/>
              <a:t>Problem</a:t>
            </a:r>
            <a:endParaRPr lang="en-US" dirty="0"/>
          </a:p>
        </p:txBody>
      </p:sp>
      <p:sp>
        <p:nvSpPr>
          <p:cNvPr id="3" name="Content Placeholder 2"/>
          <p:cNvSpPr>
            <a:spLocks noGrp="1"/>
          </p:cNvSpPr>
          <p:nvPr>
            <p:ph sz="quarter" idx="13"/>
          </p:nvPr>
        </p:nvSpPr>
        <p:spPr>
          <a:xfrm>
            <a:off x="685800" y="2063397"/>
            <a:ext cx="10394707" cy="2209346"/>
          </a:xfrm>
        </p:spPr>
        <p:txBody>
          <a:bodyPr/>
          <a:lstStyle/>
          <a:p>
            <a:r>
              <a:rPr lang="en-US" dirty="0" smtClean="0"/>
              <a:t>Marching band is a huge </a:t>
            </a:r>
            <a:r>
              <a:rPr lang="en-US" dirty="0" smtClean="0"/>
              <a:t>time commitment for college students.</a:t>
            </a:r>
            <a:endParaRPr lang="en-US" dirty="0" smtClean="0"/>
          </a:p>
          <a:p>
            <a:r>
              <a:rPr lang="en-US" dirty="0" smtClean="0"/>
              <a:t>How </a:t>
            </a:r>
            <a:r>
              <a:rPr lang="en-US" dirty="0" smtClean="0"/>
              <a:t>do schedules differ for students involved in band and students not involved in band?</a:t>
            </a:r>
            <a:endParaRPr lang="en-US" dirty="0" smtClean="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00656" y="4111535"/>
            <a:ext cx="3171359" cy="2120846"/>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7008" y="236005"/>
            <a:ext cx="2726178" cy="1827391"/>
          </a:xfrm>
          <a:prstGeom prst="rect">
            <a:avLst/>
          </a:prstGeom>
        </p:spPr>
      </p:pic>
      <p:sp>
        <p:nvSpPr>
          <p:cNvPr id="6" name="TextBox 5"/>
          <p:cNvSpPr txBox="1"/>
          <p:nvPr/>
        </p:nvSpPr>
        <p:spPr>
          <a:xfrm>
            <a:off x="3283879" y="1653099"/>
            <a:ext cx="2279560" cy="369332"/>
          </a:xfrm>
          <a:prstGeom prst="rect">
            <a:avLst/>
          </a:prstGeom>
          <a:noFill/>
        </p:spPr>
        <p:txBody>
          <a:bodyPr wrap="square" rtlCol="0">
            <a:spAutoFit/>
          </a:bodyPr>
          <a:lstStyle/>
          <a:p>
            <a:r>
              <a:rPr lang="en-US" dirty="0" smtClean="0"/>
              <a:t>Are you a spectator…</a:t>
            </a:r>
            <a:endParaRPr lang="en-US" dirty="0"/>
          </a:p>
        </p:txBody>
      </p:sp>
      <p:sp>
        <p:nvSpPr>
          <p:cNvPr id="7" name="TextBox 6"/>
          <p:cNvSpPr txBox="1"/>
          <p:nvPr/>
        </p:nvSpPr>
        <p:spPr>
          <a:xfrm>
            <a:off x="10346411" y="5586050"/>
            <a:ext cx="1468191" cy="646331"/>
          </a:xfrm>
          <a:prstGeom prst="rect">
            <a:avLst/>
          </a:prstGeom>
          <a:noFill/>
        </p:spPr>
        <p:txBody>
          <a:bodyPr wrap="square" rtlCol="0">
            <a:spAutoFit/>
          </a:bodyPr>
          <a:lstStyle/>
          <a:p>
            <a:r>
              <a:rPr lang="en-US" dirty="0" smtClean="0"/>
              <a:t>or a performer?</a:t>
            </a:r>
            <a:endParaRPr lang="en-US" dirty="0"/>
          </a:p>
        </p:txBody>
      </p:sp>
    </p:spTree>
    <p:extLst>
      <p:ext uri="{BB962C8B-B14F-4D97-AF65-F5344CB8AC3E}">
        <p14:creationId xmlns:p14="http://schemas.microsoft.com/office/powerpoint/2010/main" val="8468132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Did you join any clubs?</a:t>
            </a:r>
            <a:br>
              <a:rPr lang="en-US" dirty="0"/>
            </a:br>
            <a:endParaRPr lang="en-US" dirty="0"/>
          </a:p>
        </p:txBody>
      </p:sp>
      <p:sp>
        <p:nvSpPr>
          <p:cNvPr id="3" name="Content Placeholder 2"/>
          <p:cNvSpPr>
            <a:spLocks noGrp="1"/>
          </p:cNvSpPr>
          <p:nvPr>
            <p:ph sz="quarter" idx="13"/>
          </p:nvPr>
        </p:nvSpPr>
        <p:spPr/>
        <p:txBody>
          <a:bodyPr/>
          <a:lstStyle/>
          <a:p>
            <a:r>
              <a:rPr lang="en-US" dirty="0"/>
              <a:t>Sophomore, </a:t>
            </a:r>
            <a:r>
              <a:rPr lang="en-US" dirty="0" smtClean="0"/>
              <a:t>female- </a:t>
            </a:r>
            <a:r>
              <a:rPr lang="en-US" dirty="0"/>
              <a:t>Yes, I am in a sorority and many clubs</a:t>
            </a:r>
            <a:r>
              <a:rPr lang="en-US" dirty="0" smtClean="0"/>
              <a:t>.</a:t>
            </a:r>
            <a:endParaRPr lang="en-US" dirty="0"/>
          </a:p>
          <a:p>
            <a:r>
              <a:rPr lang="en-US" dirty="0"/>
              <a:t>Junior, male- I am in a few clubs not many</a:t>
            </a:r>
            <a:r>
              <a:rPr lang="en-US" dirty="0" smtClean="0"/>
              <a:t>.</a:t>
            </a:r>
            <a:endParaRPr lang="en-US" dirty="0"/>
          </a:p>
          <a:p>
            <a:r>
              <a:rPr lang="en-US" dirty="0"/>
              <a:t>Freshman, male- I am trying to get involved in as much as I can</a:t>
            </a:r>
            <a:r>
              <a:rPr lang="en-US" dirty="0" smtClean="0"/>
              <a:t>.</a:t>
            </a:r>
            <a:endParaRPr lang="en-US" dirty="0"/>
          </a:p>
          <a:p>
            <a:r>
              <a:rPr lang="en-US" dirty="0"/>
              <a:t>Freshman, male- I am trying to get involved but It is hard</a:t>
            </a:r>
            <a:r>
              <a:rPr lang="en-US" dirty="0" smtClean="0"/>
              <a:t>.</a:t>
            </a:r>
            <a:endParaRPr lang="en-US" dirty="0"/>
          </a:p>
          <a:p>
            <a:endParaRPr lang="en-US" dirty="0"/>
          </a:p>
        </p:txBody>
      </p:sp>
    </p:spTree>
    <p:extLst>
      <p:ext uri="{BB962C8B-B14F-4D97-AF65-F5344CB8AC3E}">
        <p14:creationId xmlns:p14="http://schemas.microsoft.com/office/powerpoint/2010/main" val="192149207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Are you struggling with balancing time?</a:t>
            </a:r>
            <a:br>
              <a:rPr lang="en-US" dirty="0"/>
            </a:br>
            <a:endParaRPr lang="en-US" dirty="0"/>
          </a:p>
        </p:txBody>
      </p:sp>
      <p:sp>
        <p:nvSpPr>
          <p:cNvPr id="3" name="Content Placeholder 2"/>
          <p:cNvSpPr>
            <a:spLocks noGrp="1"/>
          </p:cNvSpPr>
          <p:nvPr>
            <p:ph sz="quarter" idx="13"/>
          </p:nvPr>
        </p:nvSpPr>
        <p:spPr/>
        <p:txBody>
          <a:bodyPr/>
          <a:lstStyle/>
          <a:p>
            <a:r>
              <a:rPr lang="en-US" dirty="0"/>
              <a:t>Sophomore, male- I balance my time pretty well but most of freshman year  it was difficult. </a:t>
            </a:r>
          </a:p>
          <a:p>
            <a:r>
              <a:rPr lang="en-US" dirty="0"/>
              <a:t>Junior, female- I balance my time very well</a:t>
            </a:r>
            <a:r>
              <a:rPr lang="en-US" dirty="0" smtClean="0"/>
              <a:t>.</a:t>
            </a:r>
            <a:endParaRPr lang="en-US" dirty="0"/>
          </a:p>
          <a:p>
            <a:r>
              <a:rPr lang="en-US" dirty="0"/>
              <a:t>Freshman, male- I am struggling with balancing time but it is getting easier as we go</a:t>
            </a:r>
            <a:r>
              <a:rPr lang="en-US" dirty="0" smtClean="0"/>
              <a:t>.</a:t>
            </a:r>
            <a:endParaRPr lang="en-US" dirty="0"/>
          </a:p>
          <a:p>
            <a:r>
              <a:rPr lang="en-US" dirty="0"/>
              <a:t>Freshman, male- I am doing pretty well with time management.</a:t>
            </a:r>
          </a:p>
          <a:p>
            <a:endParaRPr lang="en-US" dirty="0"/>
          </a:p>
          <a:p>
            <a:endParaRPr lang="en-US" dirty="0"/>
          </a:p>
        </p:txBody>
      </p:sp>
    </p:spTree>
    <p:extLst>
      <p:ext uri="{BB962C8B-B14F-4D97-AF65-F5344CB8AC3E}">
        <p14:creationId xmlns:p14="http://schemas.microsoft.com/office/powerpoint/2010/main" val="32588034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Non-member conclusions </a:t>
            </a:r>
            <a:endParaRPr lang="en-US" dirty="0"/>
          </a:p>
        </p:txBody>
      </p:sp>
      <p:sp>
        <p:nvSpPr>
          <p:cNvPr id="3" name="Content Placeholder 2"/>
          <p:cNvSpPr>
            <a:spLocks noGrp="1"/>
          </p:cNvSpPr>
          <p:nvPr>
            <p:ph sz="quarter" idx="13"/>
          </p:nvPr>
        </p:nvSpPr>
        <p:spPr/>
        <p:txBody>
          <a:bodyPr/>
          <a:lstStyle/>
          <a:p>
            <a:r>
              <a:rPr lang="en-US" dirty="0" smtClean="0"/>
              <a:t>I conclude that non-band members use their time to get involved in a multitude of activities.  They have more time to socialize and find different ways to get involved.</a:t>
            </a:r>
            <a:endParaRPr lang="en-US" dirty="0"/>
          </a:p>
        </p:txBody>
      </p:sp>
    </p:spTree>
    <p:extLst>
      <p:ext uri="{BB962C8B-B14F-4D97-AF65-F5344CB8AC3E}">
        <p14:creationId xmlns:p14="http://schemas.microsoft.com/office/powerpoint/2010/main" val="388479292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sz="quarter" idx="13"/>
          </p:nvPr>
        </p:nvSpPr>
        <p:spPr>
          <a:xfrm>
            <a:off x="685800" y="2063395"/>
            <a:ext cx="10394707" cy="4088023"/>
          </a:xfrm>
        </p:spPr>
        <p:txBody>
          <a:bodyPr>
            <a:normAutofit/>
          </a:bodyPr>
          <a:lstStyle/>
          <a:p>
            <a:r>
              <a:rPr lang="en-US" dirty="0" smtClean="0"/>
              <a:t>Overall I believe that band members are very focused on the activity they belong to.  The amount of time it requires of them also plays a role in how little time they get to have a social life and join other clubs.  Band becomes a social life and becomes a multitude of activities all built into one.</a:t>
            </a:r>
          </a:p>
          <a:p>
            <a:r>
              <a:rPr lang="en-US" dirty="0" smtClean="0"/>
              <a:t>Non-Band members are free to get involved in as many things as they want and can devote more of their time to those activities.  They also have much more time to have multiple social lives.  </a:t>
            </a:r>
          </a:p>
          <a:p>
            <a:r>
              <a:rPr lang="en-US" dirty="0" smtClean="0"/>
              <a:t>All together there are some distinct similarities.  Both groups become involved in what they are.  Band members embrace the atmosphere and non-band members embrace a much larger social life.</a:t>
            </a:r>
            <a:endParaRPr lang="en-US" dirty="0" smtClean="0"/>
          </a:p>
        </p:txBody>
      </p:sp>
    </p:spTree>
    <p:extLst>
      <p:ext uri="{BB962C8B-B14F-4D97-AF65-F5344CB8AC3E}">
        <p14:creationId xmlns:p14="http://schemas.microsoft.com/office/powerpoint/2010/main" val="28661258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sz="quarter" idx="13"/>
          </p:nvPr>
        </p:nvSpPr>
        <p:spPr/>
        <p:txBody>
          <a:bodyPr/>
          <a:lstStyle/>
          <a:p>
            <a:r>
              <a:rPr lang="en-US" dirty="0"/>
              <a:t>Valliant, D. (2003). Chapter 4: Band and Guard. Going To College, 38. </a:t>
            </a:r>
          </a:p>
          <a:p>
            <a:r>
              <a:rPr lang="en-US" dirty="0"/>
              <a:t>Strand, B., &amp; </a:t>
            </a:r>
            <a:r>
              <a:rPr lang="en-US" dirty="0" err="1"/>
              <a:t>Sommer</a:t>
            </a:r>
            <a:r>
              <a:rPr lang="en-US" dirty="0"/>
              <a:t>, C. (2005). Should Marching Band be Allowed to Replace Physical Education Credits: An Analysis. Physical Educator, 62(3), 164-168. </a:t>
            </a:r>
          </a:p>
          <a:p>
            <a:r>
              <a:rPr lang="en-US" dirty="0"/>
              <a:t>A Sampling of Summer Options. (2010). School Band &amp; Orchestra, 13(3), 34-43.</a:t>
            </a:r>
          </a:p>
        </p:txBody>
      </p:sp>
    </p:spTree>
    <p:extLst>
      <p:ext uri="{BB962C8B-B14F-4D97-AF65-F5344CB8AC3E}">
        <p14:creationId xmlns:p14="http://schemas.microsoft.com/office/powerpoint/2010/main" val="8032133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Proposal</a:t>
            </a:r>
            <a:endParaRPr lang="en-US" dirty="0"/>
          </a:p>
        </p:txBody>
      </p:sp>
      <p:sp>
        <p:nvSpPr>
          <p:cNvPr id="3" name="Content Placeholder 2"/>
          <p:cNvSpPr>
            <a:spLocks noGrp="1"/>
          </p:cNvSpPr>
          <p:nvPr>
            <p:ph sz="quarter" idx="13"/>
          </p:nvPr>
        </p:nvSpPr>
        <p:spPr/>
        <p:txBody>
          <a:bodyPr/>
          <a:lstStyle/>
          <a:p>
            <a:r>
              <a:rPr lang="en-US" dirty="0" smtClean="0"/>
              <a:t>First I will draw on previous research and then I will use ethnographic interview data from students.</a:t>
            </a:r>
          </a:p>
          <a:p>
            <a:r>
              <a:rPr lang="en-US" dirty="0" smtClean="0"/>
              <a:t>The articles from previous research are from authors with varying beliefs.</a:t>
            </a:r>
            <a:endParaRPr lang="en-US" dirty="0" smtClean="0"/>
          </a:p>
          <a:p>
            <a:r>
              <a:rPr lang="en-US" dirty="0" smtClean="0"/>
              <a:t>The interviews are from of a variety of ages, </a:t>
            </a:r>
            <a:r>
              <a:rPr lang="en-US" dirty="0" smtClean="0"/>
              <a:t>genders, </a:t>
            </a:r>
            <a:r>
              <a:rPr lang="en-US" dirty="0" smtClean="0"/>
              <a:t>and students from the different groups</a:t>
            </a:r>
            <a:r>
              <a:rPr lang="en-US" dirty="0" smtClean="0"/>
              <a:t>.</a:t>
            </a:r>
          </a:p>
          <a:p>
            <a:r>
              <a:rPr lang="en-US" dirty="0" smtClean="0"/>
              <a:t>Finally, I will dra</a:t>
            </a:r>
            <a:r>
              <a:rPr lang="en-US" dirty="0" smtClean="0"/>
              <a:t>w conclusions based on the data I have received. </a:t>
            </a:r>
            <a:endParaRPr lang="en-US"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15109" y="286422"/>
            <a:ext cx="1527048" cy="1950720"/>
          </a:xfrm>
          <a:prstGeom prst="rect">
            <a:avLst/>
          </a:prstGeom>
        </p:spPr>
      </p:pic>
    </p:spTree>
    <p:extLst>
      <p:ext uri="{BB962C8B-B14F-4D97-AF65-F5344CB8AC3E}">
        <p14:creationId xmlns:p14="http://schemas.microsoft.com/office/powerpoint/2010/main" val="25063003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Basics</a:t>
            </a:r>
            <a:endParaRPr lang="en-US" dirty="0"/>
          </a:p>
        </p:txBody>
      </p:sp>
      <p:sp>
        <p:nvSpPr>
          <p:cNvPr id="3" name="Content Placeholder 2"/>
          <p:cNvSpPr>
            <a:spLocks noGrp="1"/>
          </p:cNvSpPr>
          <p:nvPr>
            <p:ph sz="quarter" idx="13"/>
          </p:nvPr>
        </p:nvSpPr>
        <p:spPr/>
        <p:txBody>
          <a:bodyPr/>
          <a:lstStyle/>
          <a:p>
            <a:r>
              <a:rPr lang="en-US" dirty="0" smtClean="0"/>
              <a:t>Who: Doris Valliant</a:t>
            </a:r>
          </a:p>
          <a:p>
            <a:r>
              <a:rPr lang="en-US" dirty="0" smtClean="0"/>
              <a:t>What: Focus on band camp and time  spent in practice</a:t>
            </a:r>
          </a:p>
          <a:p>
            <a:r>
              <a:rPr lang="en-US" dirty="0" smtClean="0"/>
              <a:t>When: 2003</a:t>
            </a:r>
          </a:p>
          <a:p>
            <a:r>
              <a:rPr lang="en-US" dirty="0" smtClean="0"/>
              <a:t>Where: Ohio state university </a:t>
            </a:r>
          </a:p>
          <a:p>
            <a:r>
              <a:rPr lang="en-US" dirty="0" smtClean="0"/>
              <a:t>Why: To bring the effort the students put forward into the light</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29307" y="618565"/>
            <a:ext cx="3251200" cy="2438400"/>
          </a:xfrm>
          <a:prstGeom prst="rect">
            <a:avLst/>
          </a:prstGeom>
        </p:spPr>
      </p:pic>
    </p:spTree>
    <p:extLst>
      <p:ext uri="{BB962C8B-B14F-4D97-AF65-F5344CB8AC3E}">
        <p14:creationId xmlns:p14="http://schemas.microsoft.com/office/powerpoint/2010/main" val="12307730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sz="quarter" idx="13"/>
          </p:nvPr>
        </p:nvSpPr>
        <p:spPr/>
        <p:txBody>
          <a:bodyPr/>
          <a:lstStyle/>
          <a:p>
            <a:r>
              <a:rPr lang="en-US" dirty="0" smtClean="0"/>
              <a:t>The amount of time  band takes up is tremendous:</a:t>
            </a:r>
          </a:p>
          <a:p>
            <a:pPr lvl="1"/>
            <a:r>
              <a:rPr lang="en-US" dirty="0" smtClean="0"/>
              <a:t>7am- 11pm band camp week</a:t>
            </a:r>
          </a:p>
          <a:p>
            <a:pPr lvl="1"/>
            <a:r>
              <a:rPr lang="en-US" dirty="0" smtClean="0"/>
              <a:t>Band camp can last up to three weeks</a:t>
            </a:r>
          </a:p>
          <a:p>
            <a:pPr lvl="1"/>
            <a:r>
              <a:rPr lang="en-US" dirty="0" smtClean="0"/>
              <a:t>6-10 hours of practice per week</a:t>
            </a:r>
          </a:p>
          <a:p>
            <a:pPr lvl="1"/>
            <a:r>
              <a:rPr lang="en-US" dirty="0" smtClean="0"/>
              <a:t>Practice 5 out of 7 days a week</a:t>
            </a:r>
          </a:p>
          <a:p>
            <a:pPr lvl="1"/>
            <a:r>
              <a:rPr lang="en-US" dirty="0" smtClean="0"/>
              <a:t>The color guard, the visual aspect of the performance, </a:t>
            </a:r>
            <a:r>
              <a:rPr lang="en-US" dirty="0" smtClean="0"/>
              <a:t>practices every day </a:t>
            </a:r>
            <a:r>
              <a:rPr lang="en-US" dirty="0" smtClean="0"/>
              <a:t>to master routines and basic </a:t>
            </a:r>
            <a:r>
              <a:rPr lang="en-US" dirty="0" smtClean="0"/>
              <a:t>skills on flags, rifles and sometimes sabers.  </a:t>
            </a:r>
            <a:endParaRPr lang="en-US" dirty="0"/>
          </a:p>
        </p:txBody>
      </p:sp>
    </p:spTree>
    <p:extLst>
      <p:ext uri="{BB962C8B-B14F-4D97-AF65-F5344CB8AC3E}">
        <p14:creationId xmlns:p14="http://schemas.microsoft.com/office/powerpoint/2010/main" val="35682403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Basics</a:t>
            </a:r>
            <a:endParaRPr lang="en-US" dirty="0"/>
          </a:p>
        </p:txBody>
      </p:sp>
      <p:sp>
        <p:nvSpPr>
          <p:cNvPr id="3" name="Content Placeholder 2"/>
          <p:cNvSpPr>
            <a:spLocks noGrp="1"/>
          </p:cNvSpPr>
          <p:nvPr>
            <p:ph sz="quarter" idx="13"/>
          </p:nvPr>
        </p:nvSpPr>
        <p:spPr/>
        <p:txBody>
          <a:bodyPr/>
          <a:lstStyle/>
          <a:p>
            <a:r>
              <a:rPr lang="en-US" dirty="0" smtClean="0"/>
              <a:t>Who: Brad Strand and </a:t>
            </a:r>
            <a:r>
              <a:rPr lang="en-US" dirty="0" err="1" smtClean="0"/>
              <a:t>christa</a:t>
            </a:r>
            <a:r>
              <a:rPr lang="en-US" dirty="0" smtClean="0"/>
              <a:t> </a:t>
            </a:r>
            <a:r>
              <a:rPr lang="en-US" dirty="0" err="1" smtClean="0"/>
              <a:t>sommer</a:t>
            </a:r>
            <a:endParaRPr lang="en-US" dirty="0" smtClean="0"/>
          </a:p>
          <a:p>
            <a:r>
              <a:rPr lang="en-US" dirty="0" smtClean="0"/>
              <a:t>What: Should band be able to replace physical education</a:t>
            </a:r>
          </a:p>
          <a:p>
            <a:r>
              <a:rPr lang="en-US" dirty="0" smtClean="0"/>
              <a:t>When: 2005</a:t>
            </a:r>
          </a:p>
          <a:p>
            <a:r>
              <a:rPr lang="en-US" dirty="0" smtClean="0"/>
              <a:t>Where: North Dakota State university</a:t>
            </a:r>
          </a:p>
          <a:p>
            <a:r>
              <a:rPr lang="en-US" dirty="0" smtClean="0"/>
              <a:t>Why: bands are very active and require similar goals </a:t>
            </a:r>
            <a:r>
              <a:rPr lang="en-US" dirty="0" smtClean="0"/>
              <a:t>to </a:t>
            </a:r>
            <a:r>
              <a:rPr lang="en-US" dirty="0" smtClean="0"/>
              <a:t>sports </a:t>
            </a:r>
            <a:r>
              <a:rPr lang="en-US" dirty="0" smtClean="0"/>
              <a:t>teams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67204" y="533885"/>
            <a:ext cx="2991196" cy="2034013"/>
          </a:xfrm>
          <a:prstGeom prst="rect">
            <a:avLst/>
          </a:prstGeom>
        </p:spPr>
      </p:pic>
    </p:spTree>
    <p:extLst>
      <p:ext uri="{BB962C8B-B14F-4D97-AF65-F5344CB8AC3E}">
        <p14:creationId xmlns:p14="http://schemas.microsoft.com/office/powerpoint/2010/main" val="22894170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sz="quarter" idx="13"/>
          </p:nvPr>
        </p:nvSpPr>
        <p:spPr/>
        <p:txBody>
          <a:bodyPr/>
          <a:lstStyle/>
          <a:p>
            <a:r>
              <a:rPr lang="en-US" dirty="0" smtClean="0"/>
              <a:t>Band requires less </a:t>
            </a:r>
            <a:r>
              <a:rPr lang="en-US" dirty="0" smtClean="0"/>
              <a:t>physical work</a:t>
            </a:r>
            <a:r>
              <a:rPr lang="en-US" dirty="0" smtClean="0"/>
              <a:t> </a:t>
            </a:r>
            <a:r>
              <a:rPr lang="en-US" dirty="0" smtClean="0"/>
              <a:t>than sports but is still intense</a:t>
            </a:r>
            <a:r>
              <a:rPr lang="en-US" dirty="0" smtClean="0"/>
              <a:t>:</a:t>
            </a:r>
            <a:endParaRPr lang="en-US" dirty="0" smtClean="0"/>
          </a:p>
          <a:p>
            <a:pPr lvl="1"/>
            <a:r>
              <a:rPr lang="en-US" dirty="0" smtClean="0"/>
              <a:t>Students in band also use different parts of the </a:t>
            </a:r>
            <a:r>
              <a:rPr lang="en-US" dirty="0" smtClean="0"/>
              <a:t>brain.  At any given time, a band member could be using spatial, auditory and visual segments of the brain.  </a:t>
            </a:r>
            <a:endParaRPr lang="en-US" dirty="0" smtClean="0"/>
          </a:p>
          <a:p>
            <a:pPr lvl="1"/>
            <a:r>
              <a:rPr lang="en-US" dirty="0" smtClean="0"/>
              <a:t>Students with heavier instruments have a higher heart </a:t>
            </a:r>
            <a:r>
              <a:rPr lang="en-US" dirty="0" smtClean="0"/>
              <a:t>rate because of the amount of physical effort to hold the instrument. </a:t>
            </a:r>
          </a:p>
          <a:p>
            <a:pPr lvl="1"/>
            <a:r>
              <a:rPr lang="en-US" dirty="0" smtClean="0"/>
              <a:t>However, the band members do not reach the recommended amount of work-out time because their heart rates do not reach the adequate amount.  This means that it can not replace credit for physical activity courses.  </a:t>
            </a:r>
            <a:endParaRPr lang="en-US" dirty="0"/>
          </a:p>
        </p:txBody>
      </p:sp>
    </p:spTree>
    <p:extLst>
      <p:ext uri="{BB962C8B-B14F-4D97-AF65-F5344CB8AC3E}">
        <p14:creationId xmlns:p14="http://schemas.microsoft.com/office/powerpoint/2010/main" val="22103297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sz="quarter" idx="13"/>
          </p:nvPr>
        </p:nvSpPr>
        <p:spPr/>
        <p:txBody>
          <a:bodyPr/>
          <a:lstStyle/>
          <a:p>
            <a:r>
              <a:rPr lang="en-US" dirty="0" smtClean="0"/>
              <a:t>The balance of hard work and fun in high school marching bands:</a:t>
            </a:r>
          </a:p>
          <a:p>
            <a:pPr lvl="1"/>
            <a:r>
              <a:rPr lang="en-US" dirty="0" smtClean="0"/>
              <a:t>Students show their devotion to band by making the choice to get up every morning during band camp to perfect their routines.  They know there are many other students relying on them as a soccer team relies on their goalie.</a:t>
            </a:r>
          </a:p>
          <a:p>
            <a:pPr lvl="1"/>
            <a:r>
              <a:rPr lang="en-US" dirty="0" smtClean="0"/>
              <a:t>They also work very hard to stay healthy.  You learn very quickly when you are in the sun all day which foods are not a good idea.  </a:t>
            </a:r>
            <a:endParaRPr lang="en-US" dirty="0"/>
          </a:p>
        </p:txBody>
      </p:sp>
    </p:spTree>
    <p:extLst>
      <p:ext uri="{BB962C8B-B14F-4D97-AF65-F5344CB8AC3E}">
        <p14:creationId xmlns:p14="http://schemas.microsoft.com/office/powerpoint/2010/main" val="30968323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sz="quarter" idx="13"/>
          </p:nvPr>
        </p:nvSpPr>
        <p:spPr>
          <a:xfrm>
            <a:off x="685800" y="2063396"/>
            <a:ext cx="10394707" cy="3406379"/>
          </a:xfrm>
        </p:spPr>
        <p:txBody>
          <a:bodyPr>
            <a:normAutofit/>
          </a:bodyPr>
          <a:lstStyle/>
          <a:p>
            <a:r>
              <a:rPr lang="en-US" dirty="0" smtClean="0"/>
              <a:t>4 </a:t>
            </a:r>
            <a:r>
              <a:rPr lang="en-US" dirty="0" smtClean="0"/>
              <a:t>females and 4 males </a:t>
            </a:r>
            <a:endParaRPr lang="en-US" dirty="0" smtClean="0"/>
          </a:p>
          <a:p>
            <a:r>
              <a:rPr lang="en-US" dirty="0" smtClean="0"/>
              <a:t>4 freshman, 2 juniors and 2 sophomores </a:t>
            </a:r>
            <a:endParaRPr lang="en-US" dirty="0" smtClean="0"/>
          </a:p>
          <a:p>
            <a:r>
              <a:rPr lang="en-US" dirty="0" smtClean="0"/>
              <a:t>4 </a:t>
            </a:r>
            <a:r>
              <a:rPr lang="en-US" dirty="0" smtClean="0"/>
              <a:t>involved and 4 not involved </a:t>
            </a:r>
            <a:endParaRPr lang="en-US" dirty="0"/>
          </a:p>
          <a:p>
            <a:r>
              <a:rPr lang="en-US" dirty="0" smtClean="0"/>
              <a:t>I chose these groups and this break down because it provides an even distribution of the student population. </a:t>
            </a:r>
            <a:endParaRPr lang="en-US"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27211">
            <a:off x="6889866" y="660450"/>
            <a:ext cx="2886060" cy="2805892"/>
          </a:xfrm>
          <a:prstGeom prst="rect">
            <a:avLst/>
          </a:prstGeom>
        </p:spPr>
      </p:pic>
    </p:spTree>
    <p:extLst>
      <p:ext uri="{BB962C8B-B14F-4D97-AF65-F5344CB8AC3E}">
        <p14:creationId xmlns:p14="http://schemas.microsoft.com/office/powerpoint/2010/main" val="279780561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ain Event">
  <a:themeElements>
    <a:clrScheme name="Main Event">
      <a:dk1>
        <a:sysClr val="windowText" lastClr="000000"/>
      </a:dk1>
      <a:lt1>
        <a:sysClr val="window" lastClr="FFFFFF"/>
      </a:lt1>
      <a:dk2>
        <a:srgbClr val="424242"/>
      </a:dk2>
      <a:lt2>
        <a:srgbClr val="C8C8C8"/>
      </a:lt2>
      <a:accent1>
        <a:srgbClr val="EE8011"/>
      </a:accent1>
      <a:accent2>
        <a:srgbClr val="CEC079"/>
      </a:accent2>
      <a:accent3>
        <a:srgbClr val="93A569"/>
      </a:accent3>
      <a:accent4>
        <a:srgbClr val="69A58B"/>
      </a:accent4>
      <a:accent5>
        <a:srgbClr val="6DAABD"/>
      </a:accent5>
      <a:accent6>
        <a:srgbClr val="B24A4B"/>
      </a:accent6>
      <a:hlink>
        <a:srgbClr val="EE8E11"/>
      </a:hlink>
      <a:folHlink>
        <a:srgbClr val="BFAE7F"/>
      </a:folHlink>
    </a:clrScheme>
    <a:fontScheme name="Main Event">
      <a:majorFont>
        <a:latin typeface="Impact" panose="020B080603090205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panose="020B080603090205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in Event">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thm15="http://schemas.microsoft.com/office/thememl/2012/main" name="Main Event" id="{AC372BB4-D83D-411E-B849-B641926BA760}" vid="{686B1E04-F35C-4AB5-985D-0C358CA1105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TC104033927[[fn=Main Event]]</Template>
  <TotalTime>2607</TotalTime>
  <Words>1525</Words>
  <Application>Microsoft Office PowerPoint</Application>
  <PresentationFormat>Widescreen</PresentationFormat>
  <Paragraphs>117</Paragraphs>
  <Slides>24</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24</vt:i4>
      </vt:variant>
    </vt:vector>
  </HeadingPairs>
  <TitlesOfParts>
    <vt:vector size="28" baseType="lpstr">
      <vt:lpstr>Arial</vt:lpstr>
      <vt:lpstr>Calibri</vt:lpstr>
      <vt:lpstr>Impact</vt:lpstr>
      <vt:lpstr>Main Event</vt:lpstr>
      <vt:lpstr>Perception of students involved in marching band vs. not involved</vt:lpstr>
      <vt:lpstr>Problem</vt:lpstr>
      <vt:lpstr>Proposal</vt:lpstr>
      <vt:lpstr>Basics</vt:lpstr>
      <vt:lpstr>Background</vt:lpstr>
      <vt:lpstr>Basics</vt:lpstr>
      <vt:lpstr>background</vt:lpstr>
      <vt:lpstr>Background</vt:lpstr>
      <vt:lpstr>Background</vt:lpstr>
      <vt:lpstr>Interview questions for band members</vt:lpstr>
      <vt:lpstr>Why did I join band?</vt:lpstr>
      <vt:lpstr>Do you feel more pressure being in band?  </vt:lpstr>
      <vt:lpstr>How much time a week do you devote to band? </vt:lpstr>
      <vt:lpstr>Do you think your social life suffers because of band? </vt:lpstr>
      <vt:lpstr>Do you think your academic life suffers? </vt:lpstr>
      <vt:lpstr>Band Member conclusion</vt:lpstr>
      <vt:lpstr>Interview questions for non-band members</vt:lpstr>
      <vt:lpstr>How much time do you spend socializing a week? </vt:lpstr>
      <vt:lpstr>How long do you spend studying a week? </vt:lpstr>
      <vt:lpstr>Did you join any clubs? </vt:lpstr>
      <vt:lpstr>Are you struggling with balancing time? </vt:lpstr>
      <vt:lpstr>Non-member conclusions </vt:lpstr>
      <vt:lpstr>conclusions</vt:lpstr>
      <vt:lpstr>References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Involved in marching band vs. not involved</dc:title>
  <dc:creator>Katherine Lewis</dc:creator>
  <cp:lastModifiedBy>Katherine Lewis</cp:lastModifiedBy>
  <cp:revision>50</cp:revision>
  <dcterms:created xsi:type="dcterms:W3CDTF">2013-09-30T02:12:06Z</dcterms:created>
  <dcterms:modified xsi:type="dcterms:W3CDTF">2013-10-14T05:49:07Z</dcterms:modified>
</cp:coreProperties>
</file>